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wantje Repper" initials="SR" lastIdx="1" clrIdx="0">
    <p:extLst>
      <p:ext uri="{19B8F6BF-5375-455C-9EA6-DF929625EA0E}">
        <p15:presenceInfo xmlns:p15="http://schemas.microsoft.com/office/powerpoint/2012/main" userId="S::swantje.repper@wirteltor-gymnasium.de::d00dd197-3347-4e43-9062-a2aa661968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C09E76-7C62-4595-8D15-E5EEF3B9FD0E}" v="102" dt="2020-03-20T14:41:33.9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53" d="100"/>
          <a:sy n="53" d="100"/>
        </p:scale>
        <p:origin x="8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69C09E76-7C62-4595-8D15-E5EEF3B9FD0E}"/>
    <pc:docChg chg="modSld">
      <pc:chgData name="" userId="" providerId="" clId="Web-{69C09E76-7C62-4595-8D15-E5EEF3B9FD0E}" dt="2020-03-20T14:41:31.499" v="93"/>
      <pc:docMkLst>
        <pc:docMk/>
      </pc:docMkLst>
      <pc:sldChg chg="modSp">
        <pc:chgData name="" userId="" providerId="" clId="Web-{69C09E76-7C62-4595-8D15-E5EEF3B9FD0E}" dt="2020-03-20T14:41:31.499" v="93"/>
        <pc:sldMkLst>
          <pc:docMk/>
          <pc:sldMk cId="2540635989" sldId="260"/>
        </pc:sldMkLst>
        <pc:graphicFrameChg chg="mod modGraphic">
          <ac:chgData name="" userId="" providerId="" clId="Web-{69C09E76-7C62-4595-8D15-E5EEF3B9FD0E}" dt="2020-03-20T14:41:31.499" v="93"/>
          <ac:graphicFrameMkLst>
            <pc:docMk/>
            <pc:sldMk cId="2540635989" sldId="260"/>
            <ac:graphicFrameMk id="4" creationId="{0BFBA14D-C447-4685-9751-85B86B5734B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9BB78-71C3-4B80-8689-6401E22088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4800" dirty="0"/>
              <a:t>Information zur Leistungskurswahl </a:t>
            </a:r>
            <a:br>
              <a:rPr lang="de-DE" sz="4800" dirty="0"/>
            </a:br>
            <a:r>
              <a:rPr lang="de-DE" sz="4800" dirty="0"/>
              <a:t>Französisch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2AD6F68-126B-482D-96C1-9A0F21B9BA76}"/>
              </a:ext>
            </a:extLst>
          </p:cNvPr>
          <p:cNvSpPr txBox="1"/>
          <p:nvPr/>
        </p:nvSpPr>
        <p:spPr>
          <a:xfrm>
            <a:off x="1154955" y="741680"/>
            <a:ext cx="431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Gymnasium am Wirteltor</a:t>
            </a:r>
          </a:p>
        </p:txBody>
      </p:sp>
      <p:pic>
        <p:nvPicPr>
          <p:cNvPr id="5" name="Grafik 7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46273301-2C69-3A4C-8C6C-0C73D2AFF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36537"/>
            <a:ext cx="1211263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Bildergebnis für Trikolore">
            <a:extLst>
              <a:ext uri="{FF2B5EF4-FFF2-40B4-BE49-F238E27FC236}">
                <a16:creationId xmlns:a16="http://schemas.microsoft.com/office/drawing/2014/main" id="{AE6B218C-9E41-4221-A80F-428B825C9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25" y="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093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4F4A6-0E6F-4894-AA5A-9165420E9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Warum Französisch-LK wählen?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DF9759-B38B-4D0F-AAAC-C314A78D4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/>
              <a:t>Die Bedeutung der französischen Sprache für Deutschland: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Sprache der Nachbarn: 4 frankophone Nachbarländer (Frankreich, Belgien, Luxemburg, Schweiz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Frankreich als wichtiger Handelspartner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Weltsprache: rund 300 Millionen Sprecher auf allen Kontinenten in über 50 Ländern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Französisch ist Amts- und Verhandlungssprache in wichtigen internationalen Organisationen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FC34C71-AD5A-4FE3-A952-79BBAA917236}"/>
              </a:ext>
            </a:extLst>
          </p:cNvPr>
          <p:cNvSpPr txBox="1"/>
          <p:nvPr/>
        </p:nvSpPr>
        <p:spPr>
          <a:xfrm>
            <a:off x="981075" y="390525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1026" name="Picture 2" descr="Bildergebnis für Trikolore">
            <a:extLst>
              <a:ext uri="{FF2B5EF4-FFF2-40B4-BE49-F238E27FC236}">
                <a16:creationId xmlns:a16="http://schemas.microsoft.com/office/drawing/2014/main" id="{3E0ACD7B-EC9D-4B0B-88D5-14DDEFEB5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25" y="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85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2D141-7CC9-4AF1-9F2C-F39ED84E3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Voraussetzungen für die LK-Wahl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4E8243-4B62-4B9B-BB0B-E6DEC6260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Sprachlich: gute bis sehr gute Sprachkenntnisse: Grammatik Wortschatz, kommunikative Fertigkeiten (Hörverstehen, Leseverstehen, mündliches und schriftliches Ausdrucksvermögen)</a:t>
            </a:r>
          </a:p>
          <a:p>
            <a:r>
              <a:rPr lang="de-DE" dirty="0"/>
              <a:t>Methodisch: Umgang mit unterschiedlichen Textsorten/Medien: literarische Texte, Sachtexte, Filme etc.</a:t>
            </a:r>
          </a:p>
          <a:p>
            <a:r>
              <a:rPr lang="de-DE" dirty="0"/>
              <a:t>Eigenverantwortliches Lernen: regelmäßige Wortschatzarbeit, eigenständige Wiederholung und Vertiefung der Grammatik</a:t>
            </a:r>
          </a:p>
          <a:p>
            <a:r>
              <a:rPr lang="de-DE" dirty="0"/>
              <a:t>Interkulturell: Interesse an Geschichte, Politik, Kultur etc. französischsprachiger Länder</a:t>
            </a:r>
          </a:p>
          <a:p>
            <a:endParaRPr lang="de-DE" dirty="0"/>
          </a:p>
        </p:txBody>
      </p:sp>
      <p:pic>
        <p:nvPicPr>
          <p:cNvPr id="4" name="Picture 2" descr="Bildergebnis für Trikolore">
            <a:extLst>
              <a:ext uri="{FF2B5EF4-FFF2-40B4-BE49-F238E27FC236}">
                <a16:creationId xmlns:a16="http://schemas.microsoft.com/office/drawing/2014/main" id="{EA57AF96-251D-4E62-A923-B66F5D52B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25" y="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178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EFF734-6660-42BB-9184-9C876574C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404723" cy="91888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sz="2000" b="1" dirty="0"/>
              <a:t>Sequenzbildung im Fach Französisch SII auf der Grundlage des gültigen Lehrplans und der Vorgaben zum Zentralabitur (Abitur 2024)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345A753D-4F0B-4530-B829-D120D13274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093711"/>
              </p:ext>
            </p:extLst>
          </p:nvPr>
        </p:nvGraphicFramePr>
        <p:xfrm>
          <a:off x="646111" y="1371602"/>
          <a:ext cx="9909313" cy="513754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45367">
                  <a:extLst>
                    <a:ext uri="{9D8B030D-6E8A-4147-A177-3AD203B41FA5}">
                      <a16:colId xmlns:a16="http://schemas.microsoft.com/office/drawing/2014/main" val="3542675857"/>
                    </a:ext>
                  </a:extLst>
                </a:gridCol>
                <a:gridCol w="6286443">
                  <a:extLst>
                    <a:ext uri="{9D8B030D-6E8A-4147-A177-3AD203B41FA5}">
                      <a16:colId xmlns:a16="http://schemas.microsoft.com/office/drawing/2014/main" val="4161349326"/>
                    </a:ext>
                  </a:extLst>
                </a:gridCol>
                <a:gridCol w="2877503">
                  <a:extLst>
                    <a:ext uri="{9D8B030D-6E8A-4147-A177-3AD203B41FA5}">
                      <a16:colId xmlns:a16="http://schemas.microsoft.com/office/drawing/2014/main" val="469050752"/>
                    </a:ext>
                  </a:extLst>
                </a:gridCol>
              </a:tblGrid>
              <a:tr h="457198"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Thema</a:t>
                      </a:r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Klausurtyp</a:t>
                      </a:r>
                    </a:p>
                  </a:txBody>
                  <a:tcPr marL="75404" marR="75404" marT="37702" marB="37702"/>
                </a:tc>
                <a:extLst>
                  <a:ext uri="{0D108BD9-81ED-4DB2-BD59-A6C34878D82A}">
                    <a16:rowId xmlns:a16="http://schemas.microsoft.com/office/drawing/2014/main" val="3698959472"/>
                  </a:ext>
                </a:extLst>
              </a:tr>
              <a:tr h="1198398">
                <a:tc>
                  <a:txBody>
                    <a:bodyPr/>
                    <a:lstStyle/>
                    <a:p>
                      <a:r>
                        <a:rPr lang="de-DE" sz="1400" dirty="0"/>
                        <a:t>Q1.1</a:t>
                      </a:r>
                    </a:p>
                    <a:p>
                      <a:endParaRPr lang="de-DE" sz="1500" dirty="0"/>
                    </a:p>
                    <a:p>
                      <a:endParaRPr lang="de-DE" sz="1500" dirty="0"/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fr-FR" sz="1400" b="1" noProof="0" dirty="0"/>
                        <a:t>«Vivre en ville et à la campagne»</a:t>
                      </a:r>
                    </a:p>
                    <a:p>
                      <a:r>
                        <a:rPr lang="fr-FR" sz="1400" b="1" noProof="0" dirty="0"/>
                        <a:t>Inhaltliche Schwerpunkte: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400" noProof="0" dirty="0"/>
                        <a:t>Glanz und Schattenseiten einer Großstadt im Kontrast zum Landleben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400" noProof="0" dirty="0"/>
                        <a:t>die Stadt als kultureller und multinationaler Gemeinschaftsraum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400" noProof="0" dirty="0"/>
                        <a:t>Leben  und Überleben in der Großstadt (z. B. Paris)</a:t>
                      </a:r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Teil A: Lesen und Schreiben</a:t>
                      </a:r>
                    </a:p>
                    <a:p>
                      <a:r>
                        <a:rPr lang="de-DE" sz="1400" dirty="0"/>
                        <a:t>Teil B: Sprachmittlung</a:t>
                      </a:r>
                    </a:p>
                  </a:txBody>
                  <a:tcPr marL="75404" marR="75404" marT="37702" marB="37702"/>
                </a:tc>
                <a:extLst>
                  <a:ext uri="{0D108BD9-81ED-4DB2-BD59-A6C34878D82A}">
                    <a16:rowId xmlns:a16="http://schemas.microsoft.com/office/drawing/2014/main" val="874771250"/>
                  </a:ext>
                </a:extLst>
              </a:tr>
              <a:tr h="1415092"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fr-FR" sz="1400" b="1" noProof="0" dirty="0"/>
                        <a:t>« La Belgique - diversité d`un pays »</a:t>
                      </a:r>
                    </a:p>
                    <a:p>
                      <a:r>
                        <a:rPr lang="de-DE" sz="1400" b="1" dirty="0"/>
                        <a:t>Inhaltliche Schwerpunkte: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Nationale Identität und Diversität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Glanz und Schattenseiten einer Großstadt im Kontrast zum Landleben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Die Stadt als kultureller und multinationaler Gemeinschaftsraum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Leben und Überleben in einer Großstadt (z. B. Brüssel)</a:t>
                      </a:r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Teil A: Lesen und Schreiben</a:t>
                      </a:r>
                    </a:p>
                    <a:p>
                      <a:r>
                        <a:rPr lang="de-DE" sz="1400" dirty="0"/>
                        <a:t>Teil B: Sprachmittlung</a:t>
                      </a:r>
                    </a:p>
                  </a:txBody>
                  <a:tcPr marL="75404" marR="75404" marT="37702" marB="37702"/>
                </a:tc>
                <a:extLst>
                  <a:ext uri="{0D108BD9-81ED-4DB2-BD59-A6C34878D82A}">
                    <a16:rowId xmlns:a16="http://schemas.microsoft.com/office/drawing/2014/main" val="697281923"/>
                  </a:ext>
                </a:extLst>
              </a:tr>
              <a:tr h="1040371">
                <a:tc>
                  <a:txBody>
                    <a:bodyPr/>
                    <a:lstStyle/>
                    <a:p>
                      <a:r>
                        <a:rPr lang="de-DE" sz="1400" dirty="0"/>
                        <a:t>Q1.2</a:t>
                      </a:r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fr-FR" sz="1400" b="1" noProof="0" dirty="0"/>
                        <a:t>« Les rapports franco-allemands »</a:t>
                      </a:r>
                    </a:p>
                    <a:p>
                      <a:r>
                        <a:rPr lang="fr-FR" sz="1400" b="1" noProof="0" dirty="0"/>
                        <a:t>Inhaltliche Schwerpunkte: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noProof="0" dirty="0"/>
                        <a:t>Alte Wunden/Spuren und Erinnerung/Distanz und Annäherung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b="0" noProof="0" dirty="0"/>
                        <a:t>Vom Erzfeind zum Miteinander – Institutionen/gemeinsame Projekte</a:t>
                      </a:r>
                      <a:endParaRPr lang="fr-FR" sz="1400" b="0" dirty="0"/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Teil A: Lesen und Schreiben</a:t>
                      </a:r>
                    </a:p>
                    <a:p>
                      <a:r>
                        <a:rPr lang="de-DE" sz="1400" dirty="0"/>
                        <a:t>Teil B: Hör-/Hör-Sehverstehen</a:t>
                      </a:r>
                    </a:p>
                  </a:txBody>
                  <a:tcPr marL="75404" marR="75404" marT="37702" marB="37702"/>
                </a:tc>
                <a:extLst>
                  <a:ext uri="{0D108BD9-81ED-4DB2-BD59-A6C34878D82A}">
                    <a16:rowId xmlns:a16="http://schemas.microsoft.com/office/drawing/2014/main" val="3790110602"/>
                  </a:ext>
                </a:extLst>
              </a:tr>
              <a:tr h="712085"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L`Europe à l`aube d`un tournant historique?</a:t>
                      </a:r>
                    </a:p>
                    <a:p>
                      <a:r>
                        <a:rPr lang="de-DE" sz="1400" b="1" dirty="0"/>
                        <a:t>Inhaltliche Schwerpunkte: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Europa und die Herausforderungen des 21. Jahrhunderts</a:t>
                      </a:r>
                    </a:p>
                  </a:txBody>
                  <a:tcPr marL="75404" marR="75404" marT="37702" marB="37702"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Teil A: Lesen und Schreiben</a:t>
                      </a:r>
                    </a:p>
                    <a:p>
                      <a:r>
                        <a:rPr lang="de-DE" sz="1400" dirty="0"/>
                        <a:t>Teil B: Sprachmittlung</a:t>
                      </a:r>
                    </a:p>
                  </a:txBody>
                  <a:tcPr marL="75404" marR="75404" marT="37702" marB="37702"/>
                </a:tc>
                <a:extLst>
                  <a:ext uri="{0D108BD9-81ED-4DB2-BD59-A6C34878D82A}">
                    <a16:rowId xmlns:a16="http://schemas.microsoft.com/office/drawing/2014/main" val="3586231745"/>
                  </a:ext>
                </a:extLst>
              </a:tr>
            </a:tbl>
          </a:graphicData>
        </a:graphic>
      </p:graphicFrame>
      <p:pic>
        <p:nvPicPr>
          <p:cNvPr id="5" name="Picture 2" descr="Bildergebnis für Trikolore">
            <a:extLst>
              <a:ext uri="{FF2B5EF4-FFF2-40B4-BE49-F238E27FC236}">
                <a16:creationId xmlns:a16="http://schemas.microsoft.com/office/drawing/2014/main" id="{5C351372-AF8D-4907-A810-F301D244AC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0851" y="0"/>
            <a:ext cx="2061149" cy="13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087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7050F1-B294-4951-BAF9-D6C61F2FC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78517"/>
          </a:xfrm>
        </p:spPr>
        <p:txBody>
          <a:bodyPr/>
          <a:lstStyle/>
          <a:p>
            <a:r>
              <a:rPr lang="de-DE" sz="2000" b="1" dirty="0"/>
              <a:t>Sequenzbildung im Fach Französisch SII auf der Grundlage des gültigen Lehrplans und der Vorgaben zum Zentralabitur (Abitur 2024)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0BFBA14D-C447-4685-9751-85B86B5734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037772"/>
              </p:ext>
            </p:extLst>
          </p:nvPr>
        </p:nvGraphicFramePr>
        <p:xfrm>
          <a:off x="761407" y="1534602"/>
          <a:ext cx="9247297" cy="42722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98266">
                  <a:extLst>
                    <a:ext uri="{9D8B030D-6E8A-4147-A177-3AD203B41FA5}">
                      <a16:colId xmlns:a16="http://schemas.microsoft.com/office/drawing/2014/main" val="2384005667"/>
                    </a:ext>
                  </a:extLst>
                </a:gridCol>
                <a:gridCol w="5366500">
                  <a:extLst>
                    <a:ext uri="{9D8B030D-6E8A-4147-A177-3AD203B41FA5}">
                      <a16:colId xmlns:a16="http://schemas.microsoft.com/office/drawing/2014/main" val="1820007068"/>
                    </a:ext>
                  </a:extLst>
                </a:gridCol>
                <a:gridCol w="3282531">
                  <a:extLst>
                    <a:ext uri="{9D8B030D-6E8A-4147-A177-3AD203B41FA5}">
                      <a16:colId xmlns:a16="http://schemas.microsoft.com/office/drawing/2014/main" val="526560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Thema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Klausurtyp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7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Q2.1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noProof="0" dirty="0"/>
                        <a:t>« Ma vie, mon existence »</a:t>
                      </a:r>
                    </a:p>
                    <a:p>
                      <a:r>
                        <a:rPr lang="fr-FR" sz="1400" b="1" noProof="0" dirty="0"/>
                        <a:t>Inhaltliche Schwerpunkte: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noProof="0" dirty="0"/>
                        <a:t>Freiheit und Glück im (modernen) Leben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noProof="0" dirty="0"/>
                        <a:t>Individualität vs/und soziale Werte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400" noProof="0" dirty="0"/>
                        <a:t>Lebensträume und Lebenswirklichkeiten in unterschiedlichen soziokulturellen Kontexten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Sprechen (mündliche Prüfung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15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noProof="0" dirty="0"/>
                        <a:t>« Moi et autrui - besoin des autres pour exister? »</a:t>
                      </a:r>
                    </a:p>
                    <a:p>
                      <a:r>
                        <a:rPr lang="de-DE" sz="1400" b="1" dirty="0"/>
                        <a:t>Inhaltliche Schwerpunkte: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Freundschaft und Liebe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Macht und Ohnmacht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(Krankheit und Tod)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Teil A: Lesen und Schreiben </a:t>
                      </a:r>
                    </a:p>
                    <a:p>
                      <a:pPr lvl="0">
                        <a:buNone/>
                      </a:pPr>
                      <a:r>
                        <a:rPr lang="de-DE" sz="1400" dirty="0"/>
                        <a:t>Teil B: Sprachmittlung</a:t>
                      </a:r>
                    </a:p>
                    <a:p>
                      <a:pPr lvl="0">
                        <a:buNone/>
                      </a:pPr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135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Q2.2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noProof="0" dirty="0"/>
                        <a:t>« L`Afrique subsaharienne »</a:t>
                      </a:r>
                    </a:p>
                    <a:p>
                      <a:r>
                        <a:rPr lang="de-DE" sz="1400" b="1" dirty="0"/>
                        <a:t>Inhaltliche Schwerpunkte: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Stadt- und Landleben in einem Land der Subsahara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Koloniale Vergangenheit und nationale Identität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Zukunftsperspektiven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/>
                        <a:t>Entwickungs- und Gesundheitspolitik (Krankheit und Tod)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Teil A: Lesen und Schreiben</a:t>
                      </a:r>
                    </a:p>
                    <a:p>
                      <a:r>
                        <a:rPr lang="de-DE" sz="1400" dirty="0"/>
                        <a:t>Teil B: Sprachmittlung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029420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2245B139-FA99-49A5-AA56-38E16BE7DB8C}"/>
              </a:ext>
            </a:extLst>
          </p:cNvPr>
          <p:cNvSpPr txBox="1"/>
          <p:nvPr/>
        </p:nvSpPr>
        <p:spPr>
          <a:xfrm>
            <a:off x="954157" y="6082116"/>
            <a:ext cx="8049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Abiturprüfung 2024: Teil A: Schreiben und Lesen – Teil B: Sprachmittlung</a:t>
            </a:r>
          </a:p>
        </p:txBody>
      </p:sp>
      <p:pic>
        <p:nvPicPr>
          <p:cNvPr id="5" name="Picture 2" descr="Bildergebnis für Trikolore">
            <a:extLst>
              <a:ext uri="{FF2B5EF4-FFF2-40B4-BE49-F238E27FC236}">
                <a16:creationId xmlns:a16="http://schemas.microsoft.com/office/drawing/2014/main" id="{43E6CAEA-0549-401B-B1BC-37707E922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5904" y="1"/>
            <a:ext cx="2306096" cy="153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635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AF39D6FC05BC84B91E11C5212DB3A50" ma:contentTypeVersion="5" ma:contentTypeDescription="Ein neues Dokument erstellen." ma:contentTypeScope="" ma:versionID="f7d4bec76fcd613ce50453c72e5d335b">
  <xsd:schema xmlns:xsd="http://www.w3.org/2001/XMLSchema" xmlns:xs="http://www.w3.org/2001/XMLSchema" xmlns:p="http://schemas.microsoft.com/office/2006/metadata/properties" xmlns:ns2="70ecb309-6762-4802-b18f-37622f8ba58d" xmlns:ns3="e765b9fc-db68-4548-89bf-13a96d947078" targetNamespace="http://schemas.microsoft.com/office/2006/metadata/properties" ma:root="true" ma:fieldsID="f033a25bd41bbc3eabfda53903e7f7be" ns2:_="" ns3:_="">
    <xsd:import namespace="70ecb309-6762-4802-b18f-37622f8ba58d"/>
    <xsd:import namespace="e765b9fc-db68-4548-89bf-13a96d9470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cb309-6762-4802-b18f-37622f8ba5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65b9fc-db68-4548-89bf-13a96d94707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7E7215-F1B8-46CF-9651-8872148154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ecb309-6762-4802-b18f-37622f8ba58d"/>
    <ds:schemaRef ds:uri="e765b9fc-db68-4548-89bf-13a96d9470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8594AC-67DA-40B5-9273-CA6A6E757E6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FC4AD34-878E-46A4-94E7-559CAD1C91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Breitbild</PresentationFormat>
  <Paragraphs>71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Wingdings</vt:lpstr>
      <vt:lpstr>Wingdings 3</vt:lpstr>
      <vt:lpstr>Ion</vt:lpstr>
      <vt:lpstr>Information zur Leistungskurswahl  Französisch</vt:lpstr>
      <vt:lpstr>Warum Französisch-LK wählen?</vt:lpstr>
      <vt:lpstr>Voraussetzungen für die LK-Wahl</vt:lpstr>
      <vt:lpstr>Sequenzbildung im Fach Französisch SII auf der Grundlage des gültigen Lehrplans und der Vorgaben zum Zentralabitur (Abitur 2024)</vt:lpstr>
      <vt:lpstr>Sequenzbildung im Fach Französisch SII auf der Grundlage des gültigen Lehrplans und der Vorgaben zum Zentralabitur (Abitur 2024)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zur Leistungskurswahl  Französisch</dc:title>
  <dc:creator>Swantje Repper</dc:creator>
  <cp:lastModifiedBy>Swantje Repper</cp:lastModifiedBy>
  <cp:revision>15</cp:revision>
  <dcterms:created xsi:type="dcterms:W3CDTF">2020-03-19T17:07:21Z</dcterms:created>
  <dcterms:modified xsi:type="dcterms:W3CDTF">2022-02-28T21:02:46Z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0x010100BAF39D6FC05BC84B91E11C5212DB3A50</vt:lpwstr>
  </property>
</Properties>
</file>